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158724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351932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55A27B-4463-4D03-9246-F639DFB11878}"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597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4C1A2DF7-3C78-4236-83E3-48CFCDB51F20}" type="datetimeFigureOut">
              <a:rPr lang="de-DE" smtClean="0"/>
              <a:t>13.10.2019</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2205612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4C1A2DF7-3C78-4236-83E3-48CFCDB51F20}" type="datetimeFigureOut">
              <a:rPr lang="de-DE" smtClean="0"/>
              <a:t>13.10.2019</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55A27B-4463-4D03-9246-F639DFB11878}"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7012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4C1A2DF7-3C78-4236-83E3-48CFCDB51F20}" type="datetimeFigureOut">
              <a:rPr lang="de-DE" smtClean="0"/>
              <a:t>13.10.2019</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3877198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3975291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53128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83186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C1A2DF7-3C78-4236-83E3-48CFCDB51F20}" type="datetimeFigureOut">
              <a:rPr lang="de-DE" smtClean="0"/>
              <a:t>13.10.2019</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215447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C1A2DF7-3C78-4236-83E3-48CFCDB51F20}" type="datetimeFigureOut">
              <a:rPr lang="de-DE" smtClean="0"/>
              <a:t>13.10.2019</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68042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C1A2DF7-3C78-4236-83E3-48CFCDB51F20}" type="datetimeFigureOut">
              <a:rPr lang="de-DE" smtClean="0"/>
              <a:t>13.10.2019</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2532321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C1A2DF7-3C78-4236-83E3-48CFCDB51F20}" type="datetimeFigureOut">
              <a:rPr lang="de-DE" smtClean="0"/>
              <a:t>13.10.2019</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185096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A2DF7-3C78-4236-83E3-48CFCDB51F20}" type="datetimeFigureOut">
              <a:rPr lang="de-DE" smtClean="0"/>
              <a:t>13.10.2019</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55805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C1A2DF7-3C78-4236-83E3-48CFCDB51F20}" type="datetimeFigureOut">
              <a:rPr lang="de-DE" smtClean="0"/>
              <a:t>13.10.2019</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366678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C1A2DF7-3C78-4236-83E3-48CFCDB51F20}" type="datetimeFigureOut">
              <a:rPr lang="de-DE" smtClean="0"/>
              <a:t>13.10.2019</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55A27B-4463-4D03-9246-F639DFB11878}" type="slidenum">
              <a:rPr lang="de-DE" smtClean="0"/>
              <a:t>‹Nr.›</a:t>
            </a:fld>
            <a:endParaRPr lang="de-DE"/>
          </a:p>
        </p:txBody>
      </p:sp>
    </p:spTree>
    <p:extLst>
      <p:ext uri="{BB962C8B-B14F-4D97-AF65-F5344CB8AC3E}">
        <p14:creationId xmlns:p14="http://schemas.microsoft.com/office/powerpoint/2010/main" val="163823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C1A2DF7-3C78-4236-83E3-48CFCDB51F20}" type="datetimeFigureOut">
              <a:rPr lang="de-DE" smtClean="0"/>
              <a:t>13.10.2019</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55A27B-4463-4D03-9246-F639DFB11878}" type="slidenum">
              <a:rPr lang="de-DE" smtClean="0"/>
              <a:t>‹Nr.›</a:t>
            </a:fld>
            <a:endParaRPr lang="de-DE"/>
          </a:p>
        </p:txBody>
      </p:sp>
    </p:spTree>
    <p:extLst>
      <p:ext uri="{BB962C8B-B14F-4D97-AF65-F5344CB8AC3E}">
        <p14:creationId xmlns:p14="http://schemas.microsoft.com/office/powerpoint/2010/main" val="294340078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kindernetz.de/infonetz/laenderundkulturen/geld-euro/-/id=32926/1o0es53/index.htm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l euro: Actualización final – Primera parte | El Cedaz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7914" y="5510285"/>
            <a:ext cx="2730007" cy="9756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el 1"/>
          <p:cNvSpPr>
            <a:spLocks noGrp="1"/>
          </p:cNvSpPr>
          <p:nvPr>
            <p:ph type="ctrTitle"/>
          </p:nvPr>
        </p:nvSpPr>
        <p:spPr>
          <a:xfrm>
            <a:off x="1406459" y="3435466"/>
            <a:ext cx="7766936" cy="1646302"/>
          </a:xfrm>
        </p:spPr>
        <p:txBody>
          <a:bodyPr>
            <a:normAutofit fontScale="90000"/>
          </a:bodyPr>
          <a:lstStyle/>
          <a:p>
            <a:pPr algn="ctr"/>
            <a:r>
              <a:rPr lang="de-DE" dirty="0" smtClean="0"/>
              <a:t/>
            </a:r>
            <a:br>
              <a:rPr lang="de-DE" dirty="0" smtClean="0"/>
            </a:br>
            <a:r>
              <a:rPr lang="de-DE" sz="6000" b="1" dirty="0" smtClean="0"/>
              <a:t>Gruppenarbeit im Fach W-A-T</a:t>
            </a:r>
            <a:br>
              <a:rPr lang="de-DE" sz="6000" b="1" dirty="0" smtClean="0"/>
            </a:br>
            <a:r>
              <a:rPr lang="de-DE" sz="3200" dirty="0" smtClean="0">
                <a:solidFill>
                  <a:schemeClr val="tx1"/>
                </a:solidFill>
              </a:rPr>
              <a:t/>
            </a:r>
            <a:br>
              <a:rPr lang="de-DE" sz="3200" dirty="0" smtClean="0">
                <a:solidFill>
                  <a:schemeClr val="tx1"/>
                </a:solidFill>
              </a:rPr>
            </a:br>
            <a:r>
              <a:rPr lang="de-DE" sz="3200" dirty="0" smtClean="0">
                <a:solidFill>
                  <a:schemeClr val="tx1"/>
                </a:solidFill>
              </a:rPr>
              <a:t>Themenbereich: </a:t>
            </a:r>
            <a:br>
              <a:rPr lang="de-DE" sz="3200" dirty="0" smtClean="0">
                <a:solidFill>
                  <a:schemeClr val="tx1"/>
                </a:solidFill>
              </a:rPr>
            </a:br>
            <a:r>
              <a:rPr lang="de-DE" sz="3200" dirty="0" smtClean="0">
                <a:solidFill>
                  <a:schemeClr val="tx1"/>
                </a:solidFill>
              </a:rPr>
              <a:t/>
            </a:r>
            <a:br>
              <a:rPr lang="de-DE" sz="3200" dirty="0" smtClean="0">
                <a:solidFill>
                  <a:schemeClr val="tx1"/>
                </a:solidFill>
              </a:rPr>
            </a:br>
            <a:r>
              <a:rPr lang="de-DE" sz="3200" b="1" u="sng" dirty="0" smtClean="0">
                <a:solidFill>
                  <a:schemeClr val="tx1"/>
                </a:solidFill>
              </a:rPr>
              <a:t>Geld – der Euro</a:t>
            </a:r>
            <a:br>
              <a:rPr lang="de-DE" sz="3200" b="1" u="sng" dirty="0" smtClean="0">
                <a:solidFill>
                  <a:schemeClr val="tx1"/>
                </a:solidFill>
              </a:rPr>
            </a:br>
            <a:r>
              <a:rPr lang="de-DE" sz="3200" b="1" u="sng" dirty="0" smtClean="0">
                <a:solidFill>
                  <a:schemeClr val="tx1"/>
                </a:solidFill>
              </a:rPr>
              <a:t/>
            </a:r>
            <a:br>
              <a:rPr lang="de-DE" sz="3200" b="1" u="sng" dirty="0" smtClean="0">
                <a:solidFill>
                  <a:schemeClr val="tx1"/>
                </a:solidFill>
              </a:rPr>
            </a:br>
            <a:r>
              <a:rPr lang="de-DE" sz="2400" b="1" dirty="0" smtClean="0">
                <a:solidFill>
                  <a:schemeClr val="tx1"/>
                </a:solidFill>
              </a:rPr>
              <a:t>(Kohle, Cash und Pinkepinke)</a:t>
            </a:r>
            <a:br>
              <a:rPr lang="de-DE" sz="2400" b="1" dirty="0" smtClean="0">
                <a:solidFill>
                  <a:schemeClr val="tx1"/>
                </a:solidFill>
              </a:rPr>
            </a:br>
            <a:endParaRPr lang="de-DE" sz="1100" b="1" dirty="0">
              <a:solidFill>
                <a:schemeClr val="tx1"/>
              </a:solidFill>
            </a:endParaRPr>
          </a:p>
        </p:txBody>
      </p:sp>
      <p:pic>
        <p:nvPicPr>
          <p:cNvPr id="7" name="Grafik 6" descr="Finnish euro coins - Wikipedi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62" y="5254823"/>
            <a:ext cx="1444206" cy="129705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9" name="Grafik 8" descr="Euro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89620" y="255725"/>
            <a:ext cx="1626449" cy="1458302"/>
          </a:xfrm>
          <a:prstGeom prst="rect">
            <a:avLst/>
          </a:prstGeom>
          <a:ln>
            <a:noFill/>
          </a:ln>
          <a:effectLst>
            <a:softEdge rad="112500"/>
          </a:effectLst>
        </p:spPr>
      </p:pic>
      <p:pic>
        <p:nvPicPr>
          <p:cNvPr id="10" name="Grafik 9" descr="Fichier:Euro symbol gold.svg — Wikipé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96062" y="2878528"/>
            <a:ext cx="1200259" cy="1069212"/>
          </a:xfrm>
          <a:prstGeom prst="rect">
            <a:avLst/>
          </a:prstGeom>
        </p:spPr>
      </p:pic>
    </p:spTree>
    <p:extLst>
      <p:ext uri="{BB962C8B-B14F-4D97-AF65-F5344CB8AC3E}">
        <p14:creationId xmlns:p14="http://schemas.microsoft.com/office/powerpoint/2010/main" val="3482324773"/>
      </p:ext>
    </p:extLst>
  </p:cSld>
  <p:clrMapOvr>
    <a:masterClrMapping/>
  </p:clrMapOvr>
  <p:transition spd="slow" advTm="1208">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40310" y="619431"/>
            <a:ext cx="9527458" cy="6105834"/>
          </a:xfrm>
        </p:spPr>
        <p:txBody>
          <a:bodyPr>
            <a:noAutofit/>
          </a:bodyPr>
          <a:lstStyle/>
          <a:p>
            <a:r>
              <a:rPr lang="de-DE" sz="4000" b="1" u="sng" dirty="0" smtClean="0">
                <a:solidFill>
                  <a:schemeClr val="tx1"/>
                </a:solidFill>
              </a:rPr>
              <a:t>Aufgabe</a:t>
            </a:r>
            <a:r>
              <a:rPr lang="de-DE" sz="2000" dirty="0" smtClean="0">
                <a:solidFill>
                  <a:schemeClr val="tx1"/>
                </a:solidFill>
              </a:rPr>
              <a:t/>
            </a:r>
            <a:br>
              <a:rPr lang="de-DE" sz="2000" dirty="0" smtClean="0">
                <a:solidFill>
                  <a:schemeClr val="tx1"/>
                </a:solidFill>
              </a:rPr>
            </a:br>
            <a:r>
              <a:rPr lang="de-DE" sz="2000" dirty="0">
                <a:solidFill>
                  <a:schemeClr val="tx1"/>
                </a:solidFill>
              </a:rPr>
              <a:t/>
            </a:r>
            <a:br>
              <a:rPr lang="de-DE" sz="2000" dirty="0">
                <a:solidFill>
                  <a:schemeClr val="tx1"/>
                </a:solidFill>
              </a:rPr>
            </a:br>
            <a:r>
              <a:rPr lang="de-DE" sz="1600" dirty="0" smtClean="0">
                <a:solidFill>
                  <a:schemeClr val="tx1"/>
                </a:solidFill>
              </a:rPr>
              <a:t>Die Gruppe besteht aus maximal 2 </a:t>
            </a:r>
            <a:r>
              <a:rPr lang="de-DE" sz="1600" dirty="0" err="1" smtClean="0">
                <a:solidFill>
                  <a:schemeClr val="tx1"/>
                </a:solidFill>
              </a:rPr>
              <a:t>SuS</a:t>
            </a:r>
            <a:r>
              <a:rPr lang="de-DE" sz="1600" dirty="0" smtClean="0">
                <a:solidFill>
                  <a:schemeClr val="tx1"/>
                </a:solidFill>
              </a:rPr>
              <a:t>. </a:t>
            </a:r>
            <a:br>
              <a:rPr lang="de-DE" sz="1600" dirty="0" smtClean="0">
                <a:solidFill>
                  <a:schemeClr val="tx1"/>
                </a:solidFill>
              </a:rPr>
            </a:br>
            <a:r>
              <a:rPr lang="de-DE" sz="1600" dirty="0" smtClean="0">
                <a:solidFill>
                  <a:schemeClr val="tx1"/>
                </a:solidFill>
              </a:rPr>
              <a:t>Nach der Gruppenfindung besucht die Gruppe </a:t>
            </a:r>
            <a:r>
              <a:rPr lang="de-DE" sz="1600" dirty="0" smtClean="0">
                <a:solidFill>
                  <a:schemeClr val="tx1"/>
                </a:solidFill>
              </a:rPr>
              <a:t>über folgenden </a:t>
            </a:r>
            <a:r>
              <a:rPr lang="de-DE" sz="1600" dirty="0" smtClean="0">
                <a:solidFill>
                  <a:schemeClr val="tx1"/>
                </a:solidFill>
              </a:rPr>
              <a:t>Hyperlink eine Webseite</a:t>
            </a:r>
            <a:r>
              <a:rPr lang="de-DE" sz="1600" dirty="0">
                <a:solidFill>
                  <a:schemeClr val="tx1"/>
                </a:solidFill>
              </a:rPr>
              <a:t>: </a:t>
            </a:r>
            <a:r>
              <a:rPr lang="de-DE" sz="1600" dirty="0" smtClean="0">
                <a:solidFill>
                  <a:schemeClr val="tx1"/>
                </a:solidFill>
              </a:rPr>
              <a:t/>
            </a:r>
            <a:br>
              <a:rPr lang="de-DE" sz="1600" dirty="0" smtClean="0">
                <a:solidFill>
                  <a:schemeClr val="tx1"/>
                </a:solidFill>
              </a:rPr>
            </a:br>
            <a:r>
              <a:rPr lang="de-DE" sz="1600" dirty="0">
                <a:solidFill>
                  <a:srgbClr val="0070C0"/>
                </a:solidFill>
              </a:rPr>
              <a:t/>
            </a:r>
            <a:br>
              <a:rPr lang="de-DE" sz="1600" dirty="0">
                <a:solidFill>
                  <a:srgbClr val="0070C0"/>
                </a:solidFill>
              </a:rPr>
            </a:br>
            <a:r>
              <a:rPr lang="de-DE" sz="1600" b="1" dirty="0" smtClean="0">
                <a:solidFill>
                  <a:srgbClr val="0070C0"/>
                </a:solidFill>
                <a:hlinkClick r:id="rId2"/>
              </a:rPr>
              <a:t>Geld und Euro</a:t>
            </a:r>
            <a:r>
              <a:rPr lang="de-DE" sz="1600" dirty="0" smtClean="0">
                <a:solidFill>
                  <a:srgbClr val="0070C0"/>
                </a:solidFill>
              </a:rPr>
              <a:t/>
            </a:r>
            <a:br>
              <a:rPr lang="de-DE" sz="1600" dirty="0" smtClean="0">
                <a:solidFill>
                  <a:srgbClr val="0070C0"/>
                </a:solidFill>
              </a:rPr>
            </a:br>
            <a:r>
              <a:rPr lang="de-DE" sz="1600" dirty="0">
                <a:solidFill>
                  <a:schemeClr val="tx1"/>
                </a:solidFill>
              </a:rPr>
              <a:t> </a:t>
            </a:r>
            <a:br>
              <a:rPr lang="de-DE" sz="1600" dirty="0">
                <a:solidFill>
                  <a:schemeClr val="tx1"/>
                </a:solidFill>
              </a:rPr>
            </a:br>
            <a:r>
              <a:rPr lang="de-DE" sz="1600" dirty="0" smtClean="0">
                <a:solidFill>
                  <a:schemeClr val="tx1"/>
                </a:solidFill>
              </a:rPr>
              <a:t>Aus den Themenbereichen auf der Webseite:</a:t>
            </a:r>
            <a:br>
              <a:rPr lang="de-DE" sz="1600" dirty="0" smtClean="0">
                <a:solidFill>
                  <a:schemeClr val="tx1"/>
                </a:solidFill>
              </a:rPr>
            </a:br>
            <a:r>
              <a:rPr lang="de-DE" sz="1600" dirty="0">
                <a:solidFill>
                  <a:schemeClr val="tx1"/>
                </a:solidFill>
              </a:rPr>
              <a:t/>
            </a:r>
            <a:br>
              <a:rPr lang="de-DE" sz="1600" dirty="0">
                <a:solidFill>
                  <a:schemeClr val="tx1"/>
                </a:solidFill>
              </a:rPr>
            </a:br>
            <a:r>
              <a:rPr lang="de-DE" sz="1600" dirty="0" smtClean="0">
                <a:solidFill>
                  <a:schemeClr val="tx1"/>
                </a:solidFill>
              </a:rPr>
              <a:t>- Geldgeschichten,</a:t>
            </a:r>
            <a:br>
              <a:rPr lang="de-DE" sz="1600" dirty="0" smtClean="0">
                <a:solidFill>
                  <a:schemeClr val="tx1"/>
                </a:solidFill>
              </a:rPr>
            </a:br>
            <a:r>
              <a:rPr lang="de-DE" sz="1600" dirty="0" smtClean="0">
                <a:solidFill>
                  <a:schemeClr val="tx1"/>
                </a:solidFill>
              </a:rPr>
              <a:t>- Euro und Cent,</a:t>
            </a:r>
            <a:br>
              <a:rPr lang="de-DE" sz="1600" dirty="0" smtClean="0">
                <a:solidFill>
                  <a:schemeClr val="tx1"/>
                </a:solidFill>
              </a:rPr>
            </a:br>
            <a:r>
              <a:rPr lang="de-DE" sz="1600" dirty="0" smtClean="0">
                <a:solidFill>
                  <a:schemeClr val="tx1"/>
                </a:solidFill>
              </a:rPr>
              <a:t>- Geldgeschäfte,</a:t>
            </a:r>
            <a:br>
              <a:rPr lang="de-DE" sz="1600" dirty="0" smtClean="0">
                <a:solidFill>
                  <a:schemeClr val="tx1"/>
                </a:solidFill>
              </a:rPr>
            </a:br>
            <a:r>
              <a:rPr lang="de-DE" sz="1600" dirty="0" smtClean="0">
                <a:solidFill>
                  <a:schemeClr val="tx1"/>
                </a:solidFill>
              </a:rPr>
              <a:t>- Euroscheine,</a:t>
            </a:r>
            <a:r>
              <a:rPr lang="de-DE" sz="1600" dirty="0">
                <a:solidFill>
                  <a:schemeClr val="tx1"/>
                </a:solidFill>
              </a:rPr>
              <a:t/>
            </a:r>
            <a:br>
              <a:rPr lang="de-DE" sz="1600" dirty="0">
                <a:solidFill>
                  <a:schemeClr val="tx1"/>
                </a:solidFill>
              </a:rPr>
            </a:br>
            <a:r>
              <a:rPr lang="de-DE" sz="1600" dirty="0" smtClean="0">
                <a:solidFill>
                  <a:schemeClr val="tx1"/>
                </a:solidFill>
              </a:rPr>
              <a:t/>
            </a:r>
            <a:br>
              <a:rPr lang="de-DE" sz="1600" dirty="0" smtClean="0">
                <a:solidFill>
                  <a:schemeClr val="tx1"/>
                </a:solidFill>
              </a:rPr>
            </a:br>
            <a:r>
              <a:rPr lang="de-DE" sz="1600" dirty="0">
                <a:solidFill>
                  <a:schemeClr val="tx1"/>
                </a:solidFill>
              </a:rPr>
              <a:t>wird </a:t>
            </a:r>
            <a:r>
              <a:rPr lang="de-DE" sz="1600" dirty="0" smtClean="0">
                <a:solidFill>
                  <a:schemeClr val="tx1"/>
                </a:solidFill>
              </a:rPr>
              <a:t>je Gruppe ein Thema </a:t>
            </a:r>
            <a:r>
              <a:rPr lang="de-DE" sz="1600" dirty="0">
                <a:solidFill>
                  <a:schemeClr val="tx1"/>
                </a:solidFill>
              </a:rPr>
              <a:t>für die </a:t>
            </a:r>
            <a:r>
              <a:rPr lang="de-DE" sz="1600" dirty="0" smtClean="0">
                <a:solidFill>
                  <a:schemeClr val="tx1"/>
                </a:solidFill>
              </a:rPr>
              <a:t>Präsentation gewählt. </a:t>
            </a:r>
            <a:br>
              <a:rPr lang="de-DE" sz="1600" dirty="0" smtClean="0">
                <a:solidFill>
                  <a:schemeClr val="tx1"/>
                </a:solidFill>
              </a:rPr>
            </a:br>
            <a:r>
              <a:rPr lang="de-DE" sz="1600" dirty="0" smtClean="0">
                <a:solidFill>
                  <a:schemeClr val="tx1"/>
                </a:solidFill>
              </a:rPr>
              <a:t>Jede Gruppe wählt ein anderes Thema. Kein Thema darf doppelt bearbeitet und vorgetragen werden. </a:t>
            </a:r>
            <a:br>
              <a:rPr lang="de-DE" sz="1600" dirty="0" smtClean="0">
                <a:solidFill>
                  <a:schemeClr val="tx1"/>
                </a:solidFill>
              </a:rPr>
            </a:br>
            <a:r>
              <a:rPr lang="de-DE" sz="1600" dirty="0" smtClean="0">
                <a:solidFill>
                  <a:schemeClr val="tx1"/>
                </a:solidFill>
              </a:rPr>
              <a:t>Nun wird mit der eigentlichen Arbeit begonnen. Jede Gruppe erstellt zum gewählten Thema eine selbst gestaltete Präsentation.</a:t>
            </a:r>
            <a:br>
              <a:rPr lang="de-DE" sz="1600" dirty="0" smtClean="0">
                <a:solidFill>
                  <a:schemeClr val="tx1"/>
                </a:solidFill>
              </a:rPr>
            </a:br>
            <a:r>
              <a:rPr lang="de-DE" sz="1600" dirty="0" smtClean="0">
                <a:solidFill>
                  <a:schemeClr val="tx1"/>
                </a:solidFill>
              </a:rPr>
              <a:t/>
            </a:r>
            <a:br>
              <a:rPr lang="de-DE" sz="1600" dirty="0" smtClean="0">
                <a:solidFill>
                  <a:schemeClr val="tx1"/>
                </a:solidFill>
              </a:rPr>
            </a:br>
            <a:r>
              <a:rPr lang="de-DE" sz="1600" b="1" u="sng" dirty="0" smtClean="0">
                <a:solidFill>
                  <a:srgbClr val="FF0000"/>
                </a:solidFill>
              </a:rPr>
              <a:t>Achtung</a:t>
            </a:r>
            <a:r>
              <a:rPr lang="de-DE" sz="1600" dirty="0" smtClean="0">
                <a:solidFill>
                  <a:schemeClr val="tx1"/>
                </a:solidFill>
              </a:rPr>
              <a:t/>
            </a:r>
            <a:br>
              <a:rPr lang="de-DE" sz="1600" dirty="0" smtClean="0">
                <a:solidFill>
                  <a:schemeClr val="tx1"/>
                </a:solidFill>
              </a:rPr>
            </a:br>
            <a:r>
              <a:rPr lang="de-DE" sz="1600" dirty="0" smtClean="0">
                <a:solidFill>
                  <a:schemeClr val="tx1"/>
                </a:solidFill>
              </a:rPr>
              <a:t>		</a:t>
            </a:r>
            <a:r>
              <a:rPr lang="de-DE" sz="1800" b="1" dirty="0" smtClean="0">
                <a:solidFill>
                  <a:schemeClr val="tx1"/>
                </a:solidFill>
              </a:rPr>
              <a:t>Die nächste Folie enthält wichtige Informationen zu den formalen  </a:t>
            </a:r>
            <a:br>
              <a:rPr lang="de-DE" sz="1800" b="1" dirty="0" smtClean="0">
                <a:solidFill>
                  <a:schemeClr val="tx1"/>
                </a:solidFill>
              </a:rPr>
            </a:br>
            <a:r>
              <a:rPr lang="de-DE" sz="1800" b="1" dirty="0" smtClean="0">
                <a:solidFill>
                  <a:schemeClr val="tx1"/>
                </a:solidFill>
              </a:rPr>
              <a:t>		Anforderungen an eure Präsentation! </a:t>
            </a:r>
            <a:r>
              <a:rPr lang="de-DE" sz="1800" b="1" dirty="0" smtClean="0">
                <a:solidFill>
                  <a:schemeClr val="tx1"/>
                </a:solidFill>
                <a:sym typeface="Wingdings" panose="05000000000000000000" pitchFamily="2" charset="2"/>
              </a:rPr>
              <a:t></a:t>
            </a:r>
            <a:r>
              <a:rPr lang="de-DE" sz="1800" b="1" dirty="0" smtClean="0">
                <a:solidFill>
                  <a:srgbClr val="FF0000"/>
                </a:solidFill>
                <a:sym typeface="Wingdings" panose="05000000000000000000" pitchFamily="2" charset="2"/>
              </a:rPr>
              <a:t></a:t>
            </a:r>
            <a:r>
              <a:rPr lang="de-DE" sz="1800" b="1" dirty="0" smtClean="0">
                <a:solidFill>
                  <a:schemeClr val="tx1"/>
                </a:solidFill>
                <a:sym typeface="Wingdings" panose="05000000000000000000" pitchFamily="2" charset="2"/>
              </a:rPr>
              <a:t></a:t>
            </a:r>
            <a:r>
              <a:rPr lang="de-DE" sz="1800" b="1" dirty="0" smtClean="0">
                <a:solidFill>
                  <a:schemeClr val="accent3"/>
                </a:solidFill>
                <a:sym typeface="Wingdings" panose="05000000000000000000" pitchFamily="2" charset="2"/>
              </a:rPr>
              <a:t></a:t>
            </a:r>
            <a:r>
              <a:rPr lang="de-DE" sz="1800" b="1" dirty="0" smtClean="0">
                <a:solidFill>
                  <a:schemeClr val="tx1"/>
                </a:solidFill>
                <a:sym typeface="Wingdings" panose="05000000000000000000" pitchFamily="2" charset="2"/>
              </a:rPr>
              <a:t></a:t>
            </a:r>
            <a:r>
              <a:rPr lang="de-DE" sz="1800" b="1" dirty="0" smtClean="0">
                <a:solidFill>
                  <a:srgbClr val="00B0F0"/>
                </a:solidFill>
                <a:sym typeface="Wingdings" panose="05000000000000000000" pitchFamily="2" charset="2"/>
              </a:rPr>
              <a:t></a:t>
            </a:r>
            <a:r>
              <a:rPr lang="de-DE" sz="1800" b="1" dirty="0" smtClean="0">
                <a:solidFill>
                  <a:schemeClr val="tx1"/>
                </a:solidFill>
                <a:sym typeface="Wingdings" panose="05000000000000000000" pitchFamily="2" charset="2"/>
              </a:rPr>
              <a:t></a:t>
            </a:r>
            <a:r>
              <a:rPr lang="de-DE" sz="1800" b="1" dirty="0" smtClean="0">
                <a:solidFill>
                  <a:schemeClr val="accent6">
                    <a:lumMod val="75000"/>
                  </a:schemeClr>
                </a:solidFill>
                <a:sym typeface="Wingdings" panose="05000000000000000000" pitchFamily="2" charset="2"/>
              </a:rPr>
              <a:t></a:t>
            </a:r>
            <a:r>
              <a:rPr lang="de-DE" sz="1800" b="1" dirty="0" smtClean="0">
                <a:solidFill>
                  <a:schemeClr val="tx1"/>
                </a:solidFill>
                <a:sym typeface="Wingdings" panose="05000000000000000000" pitchFamily="2" charset="2"/>
              </a:rPr>
              <a:t></a:t>
            </a:r>
            <a:r>
              <a:rPr lang="de-DE" sz="1800" b="1" dirty="0" smtClean="0">
                <a:solidFill>
                  <a:schemeClr val="accent5"/>
                </a:solidFill>
                <a:sym typeface="Wingdings" panose="05000000000000000000" pitchFamily="2" charset="2"/>
              </a:rPr>
              <a:t></a:t>
            </a:r>
            <a:r>
              <a:rPr lang="de-DE" sz="1800" dirty="0" smtClean="0">
                <a:solidFill>
                  <a:schemeClr val="tx1"/>
                </a:solidFill>
              </a:rPr>
              <a:t> </a:t>
            </a:r>
            <a:endParaRPr lang="de-DE" sz="1800" dirty="0">
              <a:solidFill>
                <a:srgbClr val="0070C0"/>
              </a:solidFill>
            </a:endParaRPr>
          </a:p>
        </p:txBody>
      </p:sp>
    </p:spTree>
    <p:extLst>
      <p:ext uri="{BB962C8B-B14F-4D97-AF65-F5344CB8AC3E}">
        <p14:creationId xmlns:p14="http://schemas.microsoft.com/office/powerpoint/2010/main" val="364877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a:xfrm>
            <a:off x="1611399" y="241873"/>
            <a:ext cx="8596668" cy="791497"/>
          </a:xfrm>
        </p:spPr>
        <p:txBody>
          <a:bodyPr/>
          <a:lstStyle/>
          <a:p>
            <a:pPr algn="r"/>
            <a:r>
              <a:rPr lang="de-DE" dirty="0" smtClean="0">
                <a:solidFill>
                  <a:schemeClr val="tx1"/>
                </a:solidFill>
              </a:rPr>
              <a:t>Anforderungen an Präsentation</a:t>
            </a:r>
            <a:endParaRPr lang="de-DE" dirty="0">
              <a:solidFill>
                <a:schemeClr val="tx1"/>
              </a:solidFill>
            </a:endParaRPr>
          </a:p>
        </p:txBody>
      </p:sp>
      <p:sp>
        <p:nvSpPr>
          <p:cNvPr id="2" name="Textfeld 1"/>
          <p:cNvSpPr txBox="1"/>
          <p:nvPr/>
        </p:nvSpPr>
        <p:spPr>
          <a:xfrm>
            <a:off x="3033143" y="1211334"/>
            <a:ext cx="8662328" cy="5078313"/>
          </a:xfrm>
          <a:prstGeom prst="rect">
            <a:avLst/>
          </a:prstGeom>
          <a:noFill/>
        </p:spPr>
        <p:txBody>
          <a:bodyPr wrap="square" rtlCol="0">
            <a:spAutoFit/>
          </a:bodyPr>
          <a:lstStyle/>
          <a:p>
            <a:pPr marL="285750" indent="-285750">
              <a:buFont typeface="Arial" panose="020B0604020202020204" pitchFamily="34" charset="0"/>
              <a:buChar char="•"/>
            </a:pPr>
            <a:r>
              <a:rPr lang="de-DE" dirty="0" smtClean="0"/>
              <a:t>Die </a:t>
            </a:r>
            <a:r>
              <a:rPr lang="de-DE" dirty="0"/>
              <a:t>Anzahl der Folien bewegt sich im Intervall von 10 ≤ x ≤ 20. </a:t>
            </a:r>
            <a:endParaRPr lang="de-DE" dirty="0" smtClean="0"/>
          </a:p>
          <a:p>
            <a:pPr marL="285750" indent="-285750">
              <a:buFont typeface="Arial" panose="020B0604020202020204" pitchFamily="34" charset="0"/>
              <a:buChar char="•"/>
            </a:pPr>
            <a:r>
              <a:rPr lang="de-DE" dirty="0" smtClean="0"/>
              <a:t>Das </a:t>
            </a:r>
            <a:r>
              <a:rPr lang="de-DE" dirty="0"/>
              <a:t>Layout kann frei gewählt werden. Es sollte aber zum Thema passen</a:t>
            </a:r>
            <a:r>
              <a:rPr lang="de-DE" dirty="0" smtClean="0"/>
              <a:t>!</a:t>
            </a:r>
          </a:p>
          <a:p>
            <a:pPr marL="285750" indent="-285750">
              <a:buFont typeface="Arial" panose="020B0604020202020204" pitchFamily="34" charset="0"/>
              <a:buChar char="•"/>
            </a:pPr>
            <a:r>
              <a:rPr lang="de-DE" dirty="0" smtClean="0"/>
              <a:t>Alle </a:t>
            </a:r>
            <a:r>
              <a:rPr lang="de-DE" dirty="0"/>
              <a:t>Folien müssen einen einheitlichen Schrifttyp verwenden. </a:t>
            </a:r>
            <a:br>
              <a:rPr lang="de-DE" dirty="0"/>
            </a:br>
            <a:r>
              <a:rPr lang="de-DE" dirty="0"/>
              <a:t>Überschriften heben sich </a:t>
            </a:r>
            <a:r>
              <a:rPr lang="de-DE" dirty="0" smtClean="0"/>
              <a:t>natürlich von </a:t>
            </a:r>
            <a:r>
              <a:rPr lang="de-DE" dirty="0"/>
              <a:t>den Textbausteinen </a:t>
            </a:r>
            <a:r>
              <a:rPr lang="de-DE" dirty="0" smtClean="0"/>
              <a:t>ab.</a:t>
            </a:r>
          </a:p>
          <a:p>
            <a:pPr marL="285750" indent="-285750">
              <a:buFont typeface="Arial" panose="020B0604020202020204" pitchFamily="34" charset="0"/>
              <a:buChar char="•"/>
            </a:pPr>
            <a:r>
              <a:rPr lang="de-DE" dirty="0" smtClean="0"/>
              <a:t>Allgemein </a:t>
            </a:r>
            <a:r>
              <a:rPr lang="de-DE" dirty="0"/>
              <a:t>in einer PowerPoint gilt: Der Schriftgrad sollte nicht kleiner 18 </a:t>
            </a:r>
            <a:r>
              <a:rPr lang="de-DE" dirty="0" smtClean="0"/>
              <a:t>sein</a:t>
            </a:r>
            <a:r>
              <a:rPr lang="de-DE" dirty="0"/>
              <a:t> </a:t>
            </a:r>
            <a:r>
              <a:rPr lang="de-DE" dirty="0" smtClean="0"/>
              <a:t>und nicht </a:t>
            </a:r>
            <a:r>
              <a:rPr lang="de-DE" dirty="0"/>
              <a:t>zu viel </a:t>
            </a:r>
            <a:r>
              <a:rPr lang="de-DE" dirty="0" smtClean="0"/>
              <a:t>Text! Das Verhältnis von Text und Grafik je Seite liegt ungefähr bei 50/50. </a:t>
            </a:r>
          </a:p>
          <a:p>
            <a:pPr marL="285750" indent="-285750">
              <a:buFont typeface="Arial" panose="020B0604020202020204" pitchFamily="34" charset="0"/>
              <a:buChar char="•"/>
            </a:pPr>
            <a:r>
              <a:rPr lang="de-DE" dirty="0" smtClean="0"/>
              <a:t>Setze </a:t>
            </a:r>
            <a:r>
              <a:rPr lang="de-DE" dirty="0"/>
              <a:t>einzelne Wörter kursiv, unterstreiche wichtige </a:t>
            </a:r>
            <a:r>
              <a:rPr lang="de-DE" dirty="0" smtClean="0"/>
              <a:t>Wörter, markiere </a:t>
            </a:r>
            <a:r>
              <a:rPr lang="de-DE" dirty="0"/>
              <a:t>einzelne Wörter </a:t>
            </a:r>
            <a:r>
              <a:rPr lang="de-DE" dirty="0" smtClean="0"/>
              <a:t>fett und füge </a:t>
            </a:r>
            <a:r>
              <a:rPr lang="de-DE" dirty="0"/>
              <a:t>wenigstens ein Symbol ein</a:t>
            </a:r>
            <a:r>
              <a:rPr lang="de-DE" dirty="0" smtClean="0"/>
              <a:t>. Füge </a:t>
            </a:r>
            <a:r>
              <a:rPr lang="de-DE" dirty="0"/>
              <a:t>bitte mindestens zwei Folienübergänge ein</a:t>
            </a:r>
            <a:r>
              <a:rPr lang="de-DE" dirty="0" smtClean="0"/>
              <a:t>. Wenn </a:t>
            </a:r>
            <a:r>
              <a:rPr lang="de-DE" dirty="0"/>
              <a:t>das Thema es zulässt fügst du unbedingt SmartArt-Elemente </a:t>
            </a:r>
            <a:r>
              <a:rPr lang="de-DE" dirty="0" smtClean="0"/>
              <a:t>ein.</a:t>
            </a:r>
          </a:p>
          <a:p>
            <a:pPr marL="285750" indent="-285750">
              <a:buFont typeface="Arial" panose="020B0604020202020204" pitchFamily="34" charset="0"/>
              <a:buChar char="•"/>
            </a:pPr>
            <a:endParaRPr lang="de-DE" dirty="0" smtClean="0"/>
          </a:p>
          <a:p>
            <a:pPr marL="285750" indent="-285750">
              <a:buFont typeface="Arial" panose="020B0604020202020204" pitchFamily="34" charset="0"/>
              <a:buChar char="•"/>
            </a:pPr>
            <a:r>
              <a:rPr lang="de-DE" dirty="0" smtClean="0"/>
              <a:t>Speichere </a:t>
            </a:r>
            <a:r>
              <a:rPr lang="de-DE" dirty="0"/>
              <a:t>deinen Vortrag als .</a:t>
            </a:r>
            <a:r>
              <a:rPr lang="de-DE" dirty="0" err="1"/>
              <a:t>pps</a:t>
            </a:r>
            <a:r>
              <a:rPr lang="de-DE"/>
              <a:t> </a:t>
            </a:r>
            <a:r>
              <a:rPr lang="de-DE" smtClean="0"/>
              <a:t>und/oder </a:t>
            </a:r>
            <a:r>
              <a:rPr lang="de-DE" dirty="0"/>
              <a:t>.</a:t>
            </a:r>
            <a:r>
              <a:rPr lang="de-DE" dirty="0" err="1"/>
              <a:t>ppt</a:t>
            </a:r>
            <a:r>
              <a:rPr lang="de-DE" dirty="0"/>
              <a:t> an einem sicheren Ort, entweder im PC-Laufwerk, USB-Stick oder bei einem E-Mailclient, </a:t>
            </a:r>
            <a:r>
              <a:rPr lang="de-DE" dirty="0" smtClean="0"/>
              <a:t>ab:</a:t>
            </a:r>
          </a:p>
          <a:p>
            <a:pPr marL="285750" indent="-285750">
              <a:buFont typeface="Arial" panose="020B0604020202020204" pitchFamily="34" charset="0"/>
              <a:buChar char="•"/>
            </a:pPr>
            <a:r>
              <a:rPr lang="de-DE" dirty="0" smtClean="0"/>
              <a:t>Die </a:t>
            </a:r>
            <a:r>
              <a:rPr lang="de-DE" dirty="0"/>
              <a:t>Gruppe sollte in der Lage sein, die Präsentation</a:t>
            </a:r>
            <a:r>
              <a:rPr lang="de-DE" dirty="0" smtClean="0"/>
              <a:t>:</a:t>
            </a:r>
            <a:r>
              <a:rPr lang="de-DE" dirty="0"/>
              <a:t/>
            </a:r>
            <a:br>
              <a:rPr lang="de-DE" dirty="0"/>
            </a:br>
            <a:r>
              <a:rPr lang="de-DE" dirty="0" smtClean="0"/>
              <a:t>	a</a:t>
            </a:r>
            <a:r>
              <a:rPr lang="de-DE" dirty="0"/>
              <a:t>) weiter bearbeiten zu </a:t>
            </a:r>
            <a:r>
              <a:rPr lang="de-DE" dirty="0" smtClean="0"/>
              <a:t>können,</a:t>
            </a:r>
            <a:r>
              <a:rPr lang="de-DE" dirty="0"/>
              <a:t/>
            </a:r>
            <a:br>
              <a:rPr lang="de-DE" dirty="0"/>
            </a:br>
            <a:r>
              <a:rPr lang="de-DE" dirty="0" smtClean="0"/>
              <a:t>	b</a:t>
            </a:r>
            <a:r>
              <a:rPr lang="de-DE" dirty="0"/>
              <a:t>) jederzeit abrufen zu können und</a:t>
            </a:r>
            <a:br>
              <a:rPr lang="de-DE" dirty="0"/>
            </a:br>
            <a:r>
              <a:rPr lang="de-DE" dirty="0" smtClean="0"/>
              <a:t>	c</a:t>
            </a:r>
            <a:r>
              <a:rPr lang="de-DE" dirty="0"/>
              <a:t>) </a:t>
            </a:r>
            <a:r>
              <a:rPr lang="de-DE" dirty="0" smtClean="0"/>
              <a:t>zu schützen, d.h. vermeiden, dass </a:t>
            </a:r>
            <a:r>
              <a:rPr lang="de-DE" dirty="0"/>
              <a:t>fremde </a:t>
            </a:r>
            <a:r>
              <a:rPr lang="de-DE" dirty="0" err="1"/>
              <a:t>SuS</a:t>
            </a:r>
            <a:r>
              <a:rPr lang="de-DE" dirty="0"/>
              <a:t> die </a:t>
            </a:r>
            <a:r>
              <a:rPr lang="de-DE" dirty="0" smtClean="0"/>
              <a:t>eigene </a:t>
            </a:r>
            <a:r>
              <a:rPr lang="de-DE" dirty="0" err="1" smtClean="0"/>
              <a:t>ppt</a:t>
            </a:r>
            <a:r>
              <a:rPr lang="de-DE" dirty="0" smtClean="0"/>
              <a:t> </a:t>
            </a:r>
            <a:r>
              <a:rPr lang="de-DE" dirty="0"/>
              <a:t>ändern. </a:t>
            </a:r>
          </a:p>
        </p:txBody>
      </p:sp>
    </p:spTree>
    <p:extLst>
      <p:ext uri="{BB962C8B-B14F-4D97-AF65-F5344CB8AC3E}">
        <p14:creationId xmlns:p14="http://schemas.microsoft.com/office/powerpoint/2010/main" val="2732202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660748" y="1754526"/>
            <a:ext cx="7839005" cy="3139321"/>
          </a:xfrm>
          <a:prstGeom prst="rect">
            <a:avLst/>
          </a:prstGeom>
          <a:noFill/>
          <a:ln>
            <a:noFill/>
          </a:ln>
        </p:spPr>
        <p:style>
          <a:lnRef idx="0">
            <a:scrgbClr r="0" g="0" b="0"/>
          </a:lnRef>
          <a:fillRef idx="0">
            <a:scrgbClr r="0" g="0" b="0"/>
          </a:fillRef>
          <a:effectRef idx="0">
            <a:scrgbClr r="0" g="0" b="0"/>
          </a:effectRef>
          <a:fontRef idx="minor">
            <a:schemeClr val="accent5"/>
          </a:fontRef>
        </p:style>
        <p:txBody>
          <a:bodyPr wrap="none" lIns="91440" tIns="45720" rIns="91440" bIns="45720">
            <a:spAutoFit/>
          </a:bodyPr>
          <a:lstStyle/>
          <a:p>
            <a:pPr algn="ctr"/>
            <a:r>
              <a:rPr lang="de-DE" sz="6600" b="1" dirty="0" smtClean="0">
                <a:ln w="9525">
                  <a:solidFill>
                    <a:schemeClr val="bg1"/>
                  </a:solidFill>
                  <a:prstDash val="solid"/>
                </a:ln>
                <a:effectLst>
                  <a:outerShdw blurRad="12700" dist="38100" dir="2700000" algn="tl" rotWithShape="0">
                    <a:schemeClr val="bg1">
                      <a:lumMod val="50000"/>
                    </a:schemeClr>
                  </a:outerShdw>
                </a:effectLst>
              </a:rPr>
              <a:t>Viel Spaß </a:t>
            </a:r>
          </a:p>
          <a:p>
            <a:pPr algn="ctr"/>
            <a:r>
              <a:rPr lang="de-DE" sz="6600" b="1" dirty="0" smtClean="0">
                <a:ln w="9525">
                  <a:solidFill>
                    <a:schemeClr val="bg1"/>
                  </a:solidFill>
                  <a:prstDash val="solid"/>
                </a:ln>
                <a:effectLst>
                  <a:outerShdw blurRad="12700" dist="38100" dir="2700000" algn="tl" rotWithShape="0">
                    <a:schemeClr val="bg1">
                      <a:lumMod val="50000"/>
                    </a:schemeClr>
                  </a:outerShdw>
                </a:effectLst>
              </a:rPr>
              <a:t>bei der Erstellung </a:t>
            </a:r>
          </a:p>
          <a:p>
            <a:pPr algn="ctr"/>
            <a:r>
              <a:rPr lang="de-DE" sz="6600" b="1" dirty="0" smtClean="0">
                <a:ln w="9525">
                  <a:solidFill>
                    <a:schemeClr val="bg1"/>
                  </a:solidFill>
                  <a:prstDash val="solid"/>
                </a:ln>
                <a:effectLst>
                  <a:outerShdw blurRad="12700" dist="38100" dir="2700000" algn="tl" rotWithShape="0">
                    <a:schemeClr val="bg1">
                      <a:lumMod val="50000"/>
                    </a:schemeClr>
                  </a:outerShdw>
                </a:effectLst>
              </a:rPr>
              <a:t>eurer Präsentation!</a:t>
            </a:r>
            <a:endParaRPr lang="de-DE" sz="66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55781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49</Words>
  <Application>Microsoft Office PowerPoint</Application>
  <PresentationFormat>Breitbild</PresentationFormat>
  <Paragraphs>14</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Century Gothic</vt:lpstr>
      <vt:lpstr>Wingdings</vt:lpstr>
      <vt:lpstr>Wingdings 3</vt:lpstr>
      <vt:lpstr>Fetzen</vt:lpstr>
      <vt:lpstr> Gruppenarbeit im Fach W-A-T  Themenbereich:   Geld – der Euro  (Kohle, Cash und Pinkepinke) </vt:lpstr>
      <vt:lpstr>Aufgabe  Die Gruppe besteht aus maximal 2 SuS.  Nach der Gruppenfindung besucht die Gruppe über folgenden Hyperlink eine Webseite:   Geld und Euro   Aus den Themenbereichen auf der Webseite:  - Geldgeschichten, - Euro und Cent, - Geldgeschäfte, - Euroscheine,  wird je Gruppe ein Thema für die Präsentation gewählt.  Jede Gruppe wählt ein anderes Thema. Kein Thema darf doppelt bearbeitet und vorgetragen werden.  Nun wird mit der eigentlichen Arbeit begonnen. Jede Gruppe erstellt zum gewählten Thema eine selbst gestaltete Präsentation.  Achtung   Die nächste Folie enthält wichtige Informationen zu den formalen     Anforderungen an eure Präsentation!  </vt:lpstr>
      <vt:lpstr>Anforderungen an 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Deine PowerPoint Dein Titel</dc:title>
  <dc:creator>.</dc:creator>
  <cp:lastModifiedBy>Thorbeck</cp:lastModifiedBy>
  <cp:revision>34</cp:revision>
  <dcterms:created xsi:type="dcterms:W3CDTF">2019-10-09T13:32:22Z</dcterms:created>
  <dcterms:modified xsi:type="dcterms:W3CDTF">2019-10-13T12:19:18Z</dcterms:modified>
</cp:coreProperties>
</file>